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60" r:id="rId2"/>
    <p:sldId id="352" r:id="rId3"/>
    <p:sldId id="355" r:id="rId4"/>
    <p:sldId id="356" r:id="rId5"/>
    <p:sldId id="359" r:id="rId6"/>
    <p:sldId id="358" r:id="rId7"/>
  </p:sldIdLst>
  <p:sldSz cx="9144000" cy="6858000" type="screen4x3"/>
  <p:notesSz cx="6858000" cy="987425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00"/>
    <a:srgbClr val="4F81BD"/>
    <a:srgbClr val="008000"/>
    <a:srgbClr val="003300"/>
    <a:srgbClr val="99FF99"/>
    <a:srgbClr val="C3D69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12" autoAdjust="0"/>
    <p:restoredTop sz="99106" autoAdjust="0"/>
  </p:normalViewPr>
  <p:slideViewPr>
    <p:cSldViewPr>
      <p:cViewPr varScale="1">
        <p:scale>
          <a:sx n="72" d="100"/>
          <a:sy n="72" d="100"/>
        </p:scale>
        <p:origin x="163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78" y="-72"/>
      </p:cViewPr>
      <p:guideLst>
        <p:guide orient="horz" pos="311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/>
          <a:lstStyle>
            <a:lvl1pPr algn="l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/>
          <a:lstStyle>
            <a:lvl1pPr algn="r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E596E2CB-F335-4A1B-869F-3B0AC8ACA3CF}" type="datetimeFigureOut">
              <a:rPr lang="ja-JP" altLang="en-US"/>
              <a:pPr>
                <a:defRPr/>
              </a:pPr>
              <a:t>2016/6/6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 anchor="b"/>
          <a:lstStyle>
            <a:lvl1pPr algn="l" eaLnBrk="1" hangingPunct="1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9378950"/>
            <a:ext cx="2971800" cy="493713"/>
          </a:xfrm>
          <a:prstGeom prst="rect">
            <a:avLst/>
          </a:prstGeom>
        </p:spPr>
        <p:txBody>
          <a:bodyPr vert="horz" wrap="square" lIns="96011" tIns="48006" rIns="96011" bIns="480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B46D603C-5FAE-4E7D-A88C-489E0DECFB2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F794EB69-91FD-40B6-8D1B-832EE3B94E0E}" type="datetimeFigureOut">
              <a:rPr lang="ja-JP" altLang="en-US"/>
              <a:pPr>
                <a:defRPr/>
              </a:pPr>
              <a:t>2016/6/6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11" tIns="48006" rIns="96011" bIns="48006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691063"/>
            <a:ext cx="5486400" cy="4441825"/>
          </a:xfrm>
          <a:prstGeom prst="rect">
            <a:avLst/>
          </a:prstGeom>
        </p:spPr>
        <p:txBody>
          <a:bodyPr vert="horz" lIns="96011" tIns="48006" rIns="96011" bIns="4800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71800" cy="493713"/>
          </a:xfrm>
          <a:prstGeom prst="rect">
            <a:avLst/>
          </a:prstGeom>
        </p:spPr>
        <p:txBody>
          <a:bodyPr vert="horz" lIns="96011" tIns="48006" rIns="96011" bIns="4800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9378950"/>
            <a:ext cx="2971800" cy="493713"/>
          </a:xfrm>
          <a:prstGeom prst="rect">
            <a:avLst/>
          </a:prstGeom>
        </p:spPr>
        <p:txBody>
          <a:bodyPr vert="horz" wrap="square" lIns="96011" tIns="48006" rIns="96011" bIns="4800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5A87FDE-4646-46DA-B831-C66F5E6286F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A87FDE-4646-46DA-B831-C66F5E6286F1}" type="slidenum">
              <a:rPr lang="ja-JP" altLang="en-US" smtClean="0"/>
              <a:pPr>
                <a:defRPr/>
              </a:pPr>
              <a:t>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2893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9460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3FB99D9D-EE19-4A31-9EA5-FFCB9EAC88BB}" type="slidenum">
              <a:rPr lang="ja-JP" altLang="en-US" smtClean="0">
                <a:latin typeface="Calibri" panose="020F0502020204030204" pitchFamily="34" charset="0"/>
              </a:rPr>
              <a:pPr/>
              <a:t>1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1508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715BE97E-8A00-414B-BCB8-5AA83CDFA99E}" type="slidenum">
              <a:rPr lang="ja-JP" altLang="en-US" smtClean="0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E3E16CAB-D0CD-4A8D-9C0B-C01C6CA4B9F1}" type="slidenum">
              <a:rPr lang="ja-JP" altLang="en-US" smtClean="0">
                <a:latin typeface="Calibri" panose="020F0502020204030204" pitchFamily="34" charset="0"/>
              </a:rPr>
              <a:pPr/>
              <a:t>3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E3E16CAB-D0CD-4A8D-9C0B-C01C6CA4B9F1}" type="slidenum">
              <a:rPr lang="ja-JP" altLang="en-US" smtClean="0">
                <a:latin typeface="Calibri" panose="020F0502020204030204" pitchFamily="34" charset="0"/>
              </a:rPr>
              <a:pPr/>
              <a:t>4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924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E3E16CAB-D0CD-4A8D-9C0B-C01C6CA4B9F1}" type="slidenum">
              <a:rPr lang="ja-JP" altLang="en-US" smtClean="0">
                <a:latin typeface="Calibri" panose="020F0502020204030204" pitchFamily="34" charset="0"/>
              </a:rPr>
              <a:pPr/>
              <a:t>5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396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85270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47C62-C529-4EF8-BD08-D5F4C179E7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246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D0D3D-DFAC-46FA-AC7E-B5E7C7D516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2934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5292725" y="6492875"/>
            <a:ext cx="38512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A303D-121B-4D67-A238-1EF3A82E8F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9921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AF551-83B6-4E76-9507-CC52BFE84CC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1135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6E29E-0A94-4005-BA0B-DF1058E690E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746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363DA-D2FC-45AF-AAF8-61B9DC1F3A0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9464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F888A-BF2D-4EA9-8170-49194E2FA0C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126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114E5-2F2A-47F0-970D-A0D878F8B83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7628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EEA8A-F2AD-4FE3-910C-82290E89B1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053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00CCD-FF4B-4A4A-8106-14EC2EDB375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49094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5508625" y="6492875"/>
            <a:ext cx="3635375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3786188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C9C21AA-F8AA-43DB-BE76-5B2C1DDA628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pic>
        <p:nvPicPr>
          <p:cNvPr id="8" name="Picture 2" descr="C:\Users\tsueoka.tsueoka5\AppData\Local\Microsoft\Windows\Temporary Internet Files\Content.IE5\MA7PS9KH\MPj04308480000[1].jpg"/>
          <p:cNvPicPr>
            <a:picLocks noChangeAspect="1" noChangeArrowheads="1"/>
          </p:cNvPicPr>
          <p:nvPr/>
        </p:nvPicPr>
        <p:blipFill>
          <a:blip r:embed="rId13" cstate="print">
            <a:lum/>
          </a:blip>
          <a:srcRect/>
          <a:stretch>
            <a:fillRect/>
          </a:stretch>
        </p:blipFill>
        <p:spPr bwMode="auto">
          <a:xfrm>
            <a:off x="8072843" y="0"/>
            <a:ext cx="1071157" cy="78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2" name="テキスト ボックス 6"/>
          <p:cNvSpPr txBox="1">
            <a:spLocks noChangeArrowheads="1"/>
          </p:cNvSpPr>
          <p:nvPr/>
        </p:nvSpPr>
        <p:spPr bwMode="auto">
          <a:xfrm>
            <a:off x="6227763" y="0"/>
            <a:ext cx="2916237" cy="2857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ja-JP" sz="1200">
                <a:latin typeface="Calibri" pitchFamily="34" charset="0"/>
              </a:rPr>
              <a:t>Practicing Strategic Innovation</a:t>
            </a:r>
            <a:endParaRPr lang="ja-JP" altLang="en-US" sz="1200">
              <a:latin typeface="Calibri" pitchFamily="34" charset="0"/>
            </a:endParaRPr>
          </a:p>
        </p:txBody>
      </p:sp>
      <p:sp>
        <p:nvSpPr>
          <p:cNvPr id="1033" name="テキスト ボックス 8"/>
          <p:cNvSpPr txBox="1">
            <a:spLocks noChangeArrowheads="1"/>
          </p:cNvSpPr>
          <p:nvPr/>
        </p:nvSpPr>
        <p:spPr bwMode="auto">
          <a:xfrm>
            <a:off x="8172450" y="620713"/>
            <a:ext cx="900113" cy="1539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altLang="ja-JP" sz="400" b="1"/>
              <a:t>Microsoft Clip Art by Corbis</a:t>
            </a:r>
            <a:endParaRPr lang="ja-JP" altLang="en-US" sz="400" b="1"/>
          </a:p>
        </p:txBody>
      </p:sp>
      <p:sp>
        <p:nvSpPr>
          <p:cNvPr id="10" name="角丸四角形 9"/>
          <p:cNvSpPr/>
          <p:nvPr userDrawn="1"/>
        </p:nvSpPr>
        <p:spPr>
          <a:xfrm>
            <a:off x="107950" y="6597650"/>
            <a:ext cx="719138" cy="215900"/>
          </a:xfrm>
          <a:prstGeom prst="roundRect">
            <a:avLst/>
          </a:prstGeom>
          <a:solidFill>
            <a:srgbClr val="99FF99"/>
          </a:solidFill>
          <a:ln w="63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ja-JP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ja-JP" altLang="en-US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・</a:t>
            </a:r>
            <a:r>
              <a:rPr lang="en-US" altLang="ja-JP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ja-JP" altLang="en-US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･</a:t>
            </a:r>
            <a:r>
              <a:rPr lang="en-US" altLang="ja-JP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ja-JP" altLang="en-US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･</a:t>
            </a:r>
            <a:r>
              <a:rPr lang="en-US" altLang="ja-JP" sz="1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ja-JP" altLang="en-US" sz="1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07" r:id="rId1"/>
    <p:sldLayoutId id="2147486708" r:id="rId2"/>
    <p:sldLayoutId id="2147486698" r:id="rId3"/>
    <p:sldLayoutId id="2147486699" r:id="rId4"/>
    <p:sldLayoutId id="2147486700" r:id="rId5"/>
    <p:sldLayoutId id="2147486701" r:id="rId6"/>
    <p:sldLayoutId id="2147486702" r:id="rId7"/>
    <p:sldLayoutId id="2147486703" r:id="rId8"/>
    <p:sldLayoutId id="2147486704" r:id="rId9"/>
    <p:sldLayoutId id="2147486705" r:id="rId10"/>
    <p:sldLayoutId id="2147486706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0" y="1196752"/>
            <a:ext cx="9144000" cy="1620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anchor="ctr" anchorCtr="1">
            <a:normAutofit lnSpcReduction="10000"/>
          </a:bodyPr>
          <a:lstStyle/>
          <a:p>
            <a:pPr algn="ctr" eaLnBrk="1" hangingPunct="1">
              <a:defRPr/>
            </a:pPr>
            <a:r>
              <a:rPr lang="ja-JP" altLang="en-US" sz="2400" dirty="0">
                <a:solidFill>
                  <a:srgbClr val="002060"/>
                </a:solidFill>
                <a:latin typeface="Arial" charset="0"/>
              </a:rPr>
              <a:t>第一回　日本・ルーマニア ビジネス セミナー企画</a:t>
            </a:r>
            <a:r>
              <a:rPr lang="en-US" altLang="ja-JP" sz="2400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ja-JP" altLang="en-US" sz="2400" dirty="0">
                <a:solidFill>
                  <a:srgbClr val="002060"/>
                </a:solidFill>
                <a:latin typeface="Arial" charset="0"/>
              </a:rPr>
              <a:t>案</a:t>
            </a:r>
            <a:r>
              <a:rPr lang="en-US" altLang="ja-JP" sz="2400" dirty="0">
                <a:solidFill>
                  <a:srgbClr val="002060"/>
                </a:solidFill>
                <a:latin typeface="Arial" charset="0"/>
              </a:rPr>
              <a:t>)</a:t>
            </a:r>
          </a:p>
          <a:p>
            <a:pPr algn="ctr" eaLnBrk="1" hangingPunct="1">
              <a:defRPr/>
            </a:pPr>
            <a:r>
              <a:rPr lang="ja-JP" altLang="en-US" sz="2400" dirty="0">
                <a:solidFill>
                  <a:srgbClr val="002060"/>
                </a:solidFill>
                <a:latin typeface="Arial" charset="0"/>
              </a:rPr>
              <a:t>「ブカレスト都市開発・ルーマニア関連企業紹介」</a:t>
            </a:r>
            <a:endParaRPr lang="en-US" altLang="ja-JP" sz="2400" dirty="0">
              <a:solidFill>
                <a:srgbClr val="00206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ja-JP" altLang="en-US" sz="2400" dirty="0">
                <a:solidFill>
                  <a:srgbClr val="002060"/>
                </a:solidFill>
                <a:latin typeface="Arial" charset="0"/>
              </a:rPr>
              <a:t>セミナー・プログラム枠組みと案</a:t>
            </a:r>
            <a:endParaRPr lang="en-US" altLang="ja-JP" sz="2400" dirty="0">
              <a:solidFill>
                <a:srgbClr val="00206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en-US" altLang="ja-JP" sz="1500" dirty="0">
                <a:latin typeface="Arial" charset="0"/>
              </a:rPr>
              <a:t>Plan of 1</a:t>
            </a:r>
            <a:r>
              <a:rPr lang="en-US" altLang="ja-JP" sz="1500" baseline="30000" dirty="0">
                <a:latin typeface="Arial" charset="0"/>
              </a:rPr>
              <a:t>st</a:t>
            </a:r>
            <a:r>
              <a:rPr lang="en-US" altLang="ja-JP" sz="1500" dirty="0">
                <a:latin typeface="Arial" charset="0"/>
              </a:rPr>
              <a:t> Romania-Japan Business Seminar (draft) </a:t>
            </a:r>
          </a:p>
          <a:p>
            <a:pPr algn="ctr" eaLnBrk="1" hangingPunct="1">
              <a:defRPr/>
            </a:pPr>
            <a:r>
              <a:rPr lang="en-US" altLang="ja-JP" sz="1500" dirty="0">
                <a:latin typeface="Arial" charset="0"/>
              </a:rPr>
              <a:t>“Urban Development of Bucharest &amp; Introduction of Romanian Related Firms”</a:t>
            </a:r>
            <a:endParaRPr lang="ja-JP" altLang="en-US" sz="1600" b="1" dirty="0">
              <a:latin typeface="Calibri" pitchFamily="34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183" y="3939344"/>
            <a:ext cx="3303929" cy="945884"/>
          </a:xfrm>
          <a:prstGeom prst="rect">
            <a:avLst/>
          </a:prstGeom>
        </p:spPr>
      </p:pic>
      <p:pic>
        <p:nvPicPr>
          <p:cNvPr id="6" name="図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51447"/>
            <a:ext cx="1216025" cy="11211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2339752" y="5229200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/>
              <a:t>Not</a:t>
            </a:r>
            <a:r>
              <a:rPr kumimoji="1" lang="ja-JP" altLang="en-US" sz="3600" dirty="0"/>
              <a:t> </a:t>
            </a:r>
            <a:r>
              <a:rPr kumimoji="1" lang="en-US" altLang="ja-JP" sz="3600" dirty="0"/>
              <a:t>Fixed</a:t>
            </a:r>
          </a:p>
          <a:p>
            <a:pPr algn="ctr"/>
            <a:r>
              <a:rPr kumimoji="1" lang="en-US" altLang="ja-JP" sz="3600" dirty="0"/>
              <a:t>Now</a:t>
            </a:r>
            <a:r>
              <a:rPr kumimoji="1" lang="ja-JP" altLang="en-US" sz="3600" dirty="0"/>
              <a:t> </a:t>
            </a:r>
            <a:r>
              <a:rPr kumimoji="1" lang="en-US" altLang="ja-JP" sz="3600" dirty="0"/>
              <a:t>Negotiating</a:t>
            </a:r>
            <a:r>
              <a:rPr kumimoji="1" lang="ja-JP" alt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7497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Copyright  © 2012-  ISPO All rights reserved.</a:t>
            </a:r>
            <a:endParaRPr lang="ja-JP" altLang="en-US" dirty="0"/>
          </a:p>
        </p:txBody>
      </p:sp>
      <p:sp>
        <p:nvSpPr>
          <p:cNvPr id="18436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BEE353-CE13-4D0A-AE44-F78571332373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sp>
        <p:nvSpPr>
          <p:cNvPr id="18437" name="テキスト ボックス 4"/>
          <p:cNvSpPr txBox="1">
            <a:spLocks noChangeArrowheads="1"/>
          </p:cNvSpPr>
          <p:nvPr/>
        </p:nvSpPr>
        <p:spPr bwMode="auto">
          <a:xfrm>
            <a:off x="0" y="0"/>
            <a:ext cx="582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セミナー・プログラム枠組みと案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(1/5)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of Seminar Program and Example</a:t>
            </a:r>
            <a:endParaRPr lang="ja-JP" altLang="en-US" sz="800" dirty="0">
              <a:latin typeface="Arial" panose="020B0604020202020204" pitchFamily="34" charset="0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552120"/>
              </p:ext>
            </p:extLst>
          </p:nvPr>
        </p:nvGraphicFramePr>
        <p:xfrm>
          <a:off x="179512" y="646767"/>
          <a:ext cx="8713663" cy="60711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09855">
                  <a:extLst>
                    <a:ext uri="{9D8B030D-6E8A-4147-A177-3AD203B41FA5}">
                      <a16:colId xmlns:a16="http://schemas.microsoft.com/office/drawing/2014/main" val="3720063507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374643305"/>
                    </a:ext>
                  </a:extLst>
                </a:gridCol>
                <a:gridCol w="4647624">
                  <a:extLst>
                    <a:ext uri="{9D8B030D-6E8A-4147-A177-3AD203B41FA5}">
                      <a16:colId xmlns:a16="http://schemas.microsoft.com/office/drawing/2014/main" val="925278961"/>
                    </a:ext>
                  </a:extLst>
                </a:gridCol>
              </a:tblGrid>
              <a:tr h="64018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区分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en-US" altLang="ja-JP" sz="1800" dirty="0"/>
                        <a:t>Segment</a:t>
                      </a:r>
                      <a:endParaRPr kumimoji="1" lang="ja-JP" altLang="en-US" sz="1800" dirty="0"/>
                    </a:p>
                  </a:txBody>
                  <a:tcPr marL="91455" marR="91455" marT="45727" marB="45727" anchor="b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時間割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en-US" altLang="ja-JP" sz="1800" dirty="0"/>
                        <a:t>Time Table</a:t>
                      </a:r>
                      <a:endParaRPr kumimoji="1" lang="ja-JP" altLang="en-US" sz="1800" dirty="0"/>
                    </a:p>
                  </a:txBody>
                  <a:tcPr marL="91455" marR="91455" marT="45727" marB="45727" anchor="b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/>
                        <a:t>内容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en-US" altLang="ja-JP" sz="1800" dirty="0"/>
                        <a:t>Contents</a:t>
                      </a:r>
                      <a:endParaRPr kumimoji="1" lang="ja-JP" altLang="en-US" sz="1800" dirty="0"/>
                    </a:p>
                  </a:txBody>
                  <a:tcPr marL="91455" marR="91455" marT="45727" marB="45727" anchor="b" anchorCtr="1"/>
                </a:tc>
                <a:extLst>
                  <a:ext uri="{0D108BD9-81ED-4DB2-BD59-A6C34878D82A}">
                    <a16:rowId xmlns:a16="http://schemas.microsoft.com/office/drawing/2014/main" val="2327189609"/>
                  </a:ext>
                </a:extLst>
              </a:tr>
              <a:tr h="945029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一般論</a:t>
                      </a:r>
                      <a:endParaRPr kumimoji="1" lang="en-US" altLang="ja-JP" sz="1800" dirty="0"/>
                    </a:p>
                    <a:p>
                      <a:r>
                        <a:rPr kumimoji="1" lang="en-US" altLang="ja-JP" sz="1800" dirty="0"/>
                        <a:t>General Discussion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13:30-13:50</a:t>
                      </a:r>
                    </a:p>
                    <a:p>
                      <a:r>
                        <a:rPr kumimoji="1" lang="en-US" altLang="ja-JP" sz="1400" dirty="0"/>
                        <a:t>13:50-14:00</a:t>
                      </a:r>
                    </a:p>
                    <a:p>
                      <a:r>
                        <a:rPr kumimoji="1" lang="en-US" altLang="ja-JP" sz="1400" dirty="0"/>
                        <a:t>14:00-14:30</a:t>
                      </a:r>
                    </a:p>
                    <a:p>
                      <a:r>
                        <a:rPr kumimoji="1" lang="en-US" altLang="ja-JP" sz="1400" dirty="0"/>
                        <a:t>14:30-15:00</a:t>
                      </a:r>
                    </a:p>
                    <a:p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/>
                        <a:t>主催者・来賓挨拶                     </a:t>
                      </a:r>
                      <a:r>
                        <a:rPr kumimoji="1" lang="en-US" altLang="ja-JP" sz="1400" dirty="0"/>
                        <a:t>Greetings by Hosts and Guests</a:t>
                      </a:r>
                    </a:p>
                    <a:p>
                      <a:r>
                        <a:rPr kumimoji="1" lang="ja-JP" altLang="en-US" sz="1400" dirty="0"/>
                        <a:t>ガイダンス・広報                        </a:t>
                      </a:r>
                      <a:r>
                        <a:rPr kumimoji="1" lang="en-US" altLang="ja-JP" sz="1400" dirty="0"/>
                        <a:t>Seminar Guidance/PR</a:t>
                      </a:r>
                    </a:p>
                    <a:p>
                      <a:r>
                        <a:rPr kumimoji="1" lang="ja-JP" altLang="en-US" sz="1400" dirty="0"/>
                        <a:t>一般論</a:t>
                      </a:r>
                      <a:r>
                        <a:rPr kumimoji="1" lang="en-US" altLang="ja-JP" sz="1400" dirty="0"/>
                        <a:t>Ⅰ                                     General Discussion1 </a:t>
                      </a:r>
                    </a:p>
                    <a:p>
                      <a:r>
                        <a:rPr kumimoji="1" lang="ja-JP" altLang="en-US" sz="1400" dirty="0"/>
                        <a:t>一般論</a:t>
                      </a:r>
                      <a:r>
                        <a:rPr kumimoji="1" lang="en-US" altLang="ja-JP" sz="1400" dirty="0"/>
                        <a:t>Ⅱ                                     General Discussion2     </a:t>
                      </a:r>
                    </a:p>
                    <a:p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3171471124"/>
                  </a:ext>
                </a:extLst>
              </a:tr>
              <a:tr h="370898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休憩 </a:t>
                      </a:r>
                      <a:r>
                        <a:rPr kumimoji="1" lang="en-US" altLang="ja-JP" sz="1800" dirty="0"/>
                        <a:t>Break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15:00-15:15</a:t>
                      </a:r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2783657497"/>
                  </a:ext>
                </a:extLst>
              </a:tr>
              <a:tr h="1158423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ﾌﾞｶﾚｽﾄ都市開発</a:t>
                      </a:r>
                      <a:endParaRPr kumimoji="1" lang="en-US" altLang="ja-JP" sz="1800" dirty="0"/>
                    </a:p>
                    <a:p>
                      <a:r>
                        <a:rPr kumimoji="1" lang="en-US" altLang="ja-JP" sz="1800" dirty="0"/>
                        <a:t>Urban Dev. of Bucarest 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15:15-15:45</a:t>
                      </a:r>
                    </a:p>
                    <a:p>
                      <a:r>
                        <a:rPr kumimoji="1" lang="en-US" altLang="ja-JP" sz="1400" dirty="0"/>
                        <a:t>15:45-16:15</a:t>
                      </a:r>
                    </a:p>
                    <a:p>
                      <a:r>
                        <a:rPr kumimoji="1" lang="en-US" altLang="ja-JP" sz="1400" dirty="0"/>
                        <a:t>16:15-16:45</a:t>
                      </a:r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Ⅰ                                      Specific Discussion1 </a:t>
                      </a:r>
                    </a:p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Ⅱ                                      Specific Discussion2     </a:t>
                      </a:r>
                    </a:p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Ⅲ</a:t>
                      </a:r>
                      <a:r>
                        <a:rPr kumimoji="1" lang="ja-JP" altLang="en-US" sz="1400" dirty="0"/>
                        <a:t>　　　　　　　　　　　　　</a:t>
                      </a:r>
                      <a:r>
                        <a:rPr kumimoji="1" lang="en-US" altLang="ja-JP" sz="1400" dirty="0"/>
                        <a:t>Specific Discussion3</a:t>
                      </a:r>
                      <a:r>
                        <a:rPr kumimoji="1" lang="ja-JP" altLang="en-US" sz="1400" dirty="0"/>
                        <a:t>　</a:t>
                      </a:r>
                      <a:endParaRPr kumimoji="1" lang="en-US" altLang="ja-JP" sz="1400" dirty="0"/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2876569029"/>
                  </a:ext>
                </a:extLst>
              </a:tr>
              <a:tr h="172412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休憩 </a:t>
                      </a:r>
                      <a:r>
                        <a:rPr kumimoji="1" lang="en-US" altLang="ja-JP" sz="1800" dirty="0"/>
                        <a:t>Break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16:45-17:00</a:t>
                      </a:r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844568085"/>
                  </a:ext>
                </a:extLst>
              </a:tr>
              <a:tr h="1158423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ﾙｰﾏﾆｱ関連企業</a:t>
                      </a:r>
                      <a:endParaRPr kumimoji="1" lang="en-US" altLang="ja-JP" sz="1800" dirty="0"/>
                    </a:p>
                    <a:p>
                      <a:r>
                        <a:rPr kumimoji="1" lang="en-US" altLang="ja-JP" sz="1800" dirty="0"/>
                        <a:t>(</a:t>
                      </a:r>
                      <a:r>
                        <a:rPr kumimoji="1" lang="ja-JP" altLang="en-US" sz="1800" dirty="0"/>
                        <a:t>例：ｸﾙｰｼﾞｭ企業</a:t>
                      </a:r>
                      <a:r>
                        <a:rPr kumimoji="1" lang="en-US" altLang="ja-JP" sz="1800" dirty="0"/>
                        <a:t>)</a:t>
                      </a:r>
                      <a:r>
                        <a:rPr kumimoji="1" lang="ja-JP" altLang="en-US" sz="1800" dirty="0"/>
                        <a:t>紹介</a:t>
                      </a:r>
                      <a:endParaRPr kumimoji="1" lang="en-US" altLang="ja-JP" sz="1800" dirty="0"/>
                    </a:p>
                    <a:p>
                      <a:r>
                        <a:rPr kumimoji="1" lang="en-US" altLang="ja-JP" sz="1800" dirty="0"/>
                        <a:t>Intro. of Firms related to Romania, ex. Firms of </a:t>
                      </a:r>
                      <a:r>
                        <a:rPr kumimoji="1" lang="en-US" altLang="ja-JP" sz="1800" dirty="0" err="1"/>
                        <a:t>Cluj</a:t>
                      </a:r>
                      <a:r>
                        <a:rPr kumimoji="1" lang="en-US" altLang="ja-JP" sz="1800" dirty="0"/>
                        <a:t>.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17:00-17:30</a:t>
                      </a:r>
                    </a:p>
                    <a:p>
                      <a:r>
                        <a:rPr kumimoji="1" lang="en-US" altLang="ja-JP" sz="1400" dirty="0"/>
                        <a:t>17:30-18:15</a:t>
                      </a:r>
                    </a:p>
                    <a:p>
                      <a:r>
                        <a:rPr kumimoji="1" lang="en-US" altLang="ja-JP" sz="1400" dirty="0"/>
                        <a:t>18:15-18:45</a:t>
                      </a:r>
                    </a:p>
                    <a:p>
                      <a:r>
                        <a:rPr kumimoji="1" lang="en-US" altLang="ja-JP" sz="1400" dirty="0"/>
                        <a:t>18:45-19:00</a:t>
                      </a:r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Ⅳ                                      Specific Discussion4 </a:t>
                      </a:r>
                    </a:p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Ⅴ                                      Specific Discussion5     </a:t>
                      </a:r>
                    </a:p>
                    <a:p>
                      <a:r>
                        <a:rPr kumimoji="1" lang="ja-JP" altLang="en-US" sz="1400" dirty="0"/>
                        <a:t>特定論</a:t>
                      </a:r>
                      <a:r>
                        <a:rPr kumimoji="1" lang="en-US" altLang="ja-JP" sz="1400" dirty="0"/>
                        <a:t>Ⅵ</a:t>
                      </a:r>
                      <a:r>
                        <a:rPr kumimoji="1" lang="ja-JP" altLang="en-US" sz="1400" dirty="0"/>
                        <a:t>　　　　　　　　　　　　　</a:t>
                      </a:r>
                      <a:r>
                        <a:rPr kumimoji="1" lang="en-US" altLang="ja-JP" sz="1400" dirty="0"/>
                        <a:t>Specific Discussion6</a:t>
                      </a:r>
                      <a:r>
                        <a:rPr kumimoji="1" lang="ja-JP" altLang="en-US" sz="1400" dirty="0"/>
                        <a:t>　</a:t>
                      </a:r>
                      <a:endParaRPr kumimoji="1" lang="en-US" altLang="ja-JP" sz="1400" dirty="0"/>
                    </a:p>
                    <a:p>
                      <a:r>
                        <a:rPr kumimoji="1" lang="ja-JP" altLang="en-US" sz="1400" dirty="0"/>
                        <a:t>アンケート回収・公報                 </a:t>
                      </a:r>
                      <a:r>
                        <a:rPr kumimoji="1" lang="en-US" altLang="ja-JP" sz="1400" dirty="0"/>
                        <a:t>Questionnaire Collection/PR</a:t>
                      </a:r>
                      <a:r>
                        <a:rPr kumimoji="1" lang="ja-JP" altLang="en-US" sz="1400" dirty="0"/>
                        <a:t>       </a:t>
                      </a:r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2977391087"/>
                  </a:ext>
                </a:extLst>
              </a:tr>
              <a:tr h="914544">
                <a:tc>
                  <a:txBody>
                    <a:bodyPr/>
                    <a:lstStyle/>
                    <a:p>
                      <a:r>
                        <a:rPr kumimoji="1" lang="ja-JP" altLang="en-US" sz="1800" dirty="0"/>
                        <a:t>懇親会</a:t>
                      </a:r>
                      <a:endParaRPr kumimoji="1" lang="en-US" altLang="ja-JP" sz="1800" dirty="0"/>
                    </a:p>
                    <a:p>
                      <a:r>
                        <a:rPr kumimoji="1" lang="en-US" altLang="ja-JP" sz="1800" dirty="0"/>
                        <a:t>Business Party</a:t>
                      </a:r>
                      <a:endParaRPr kumimoji="1" lang="ja-JP" altLang="en-US" sz="1800" dirty="0"/>
                    </a:p>
                  </a:txBody>
                  <a:tcPr marL="91455" marR="91455" marT="45727" marB="45727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19:00-19:10</a:t>
                      </a:r>
                    </a:p>
                    <a:p>
                      <a:endParaRPr kumimoji="1" lang="en-US" altLang="ja-JP" sz="1400" dirty="0"/>
                    </a:p>
                    <a:p>
                      <a:r>
                        <a:rPr kumimoji="1" lang="en-US" altLang="ja-JP" sz="1400" dirty="0"/>
                        <a:t>20:30-20:35</a:t>
                      </a:r>
                      <a:endParaRPr kumimoji="1" lang="ja-JP" altLang="en-US" sz="1400" dirty="0"/>
                    </a:p>
                  </a:txBody>
                  <a:tcPr marL="91455" marR="91455" marT="45727" marB="45727"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/>
                        <a:t>主催者・来賓乾杯の音頭         </a:t>
                      </a:r>
                      <a:r>
                        <a:rPr kumimoji="1" lang="en-US" altLang="ja-JP" sz="1400" dirty="0"/>
                        <a:t>Toast by a Host or a Guest</a:t>
                      </a:r>
                      <a:r>
                        <a:rPr kumimoji="1" lang="ja-JP" altLang="en-US" sz="1400" dirty="0"/>
                        <a:t>  </a:t>
                      </a:r>
                      <a:endParaRPr kumimoji="1" lang="en-US" altLang="ja-JP" sz="1400" dirty="0"/>
                    </a:p>
                    <a:p>
                      <a:endParaRPr kumimoji="1" lang="en-US" altLang="ja-JP" sz="1400" dirty="0"/>
                    </a:p>
                    <a:p>
                      <a:r>
                        <a:rPr kumimoji="1" lang="ja-JP" altLang="en-US" sz="1400" dirty="0"/>
                        <a:t>中締め                                            </a:t>
                      </a:r>
                      <a:r>
                        <a:rPr kumimoji="1" lang="en-US" altLang="ja-JP" sz="1400" dirty="0"/>
                        <a:t>Farewells</a:t>
                      </a:r>
                      <a:r>
                        <a:rPr kumimoji="1" lang="ja-JP" altLang="en-US" sz="1400" dirty="0"/>
                        <a:t> </a:t>
                      </a:r>
                    </a:p>
                  </a:txBody>
                  <a:tcPr marL="91455" marR="91455" marT="45727" marB="45727"/>
                </a:tc>
                <a:extLst>
                  <a:ext uri="{0D108BD9-81ED-4DB2-BD59-A6C34878D82A}">
                    <a16:rowId xmlns:a16="http://schemas.microsoft.com/office/drawing/2014/main" val="2274284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20484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E6D1A0-C1ED-47F0-9A02-A4C01AA8A34A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sp>
        <p:nvSpPr>
          <p:cNvPr id="20485" name="テキスト ボックス 4"/>
          <p:cNvSpPr txBox="1">
            <a:spLocks noChangeArrowheads="1"/>
          </p:cNvSpPr>
          <p:nvPr/>
        </p:nvSpPr>
        <p:spPr bwMode="auto">
          <a:xfrm>
            <a:off x="0" y="0"/>
            <a:ext cx="582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セミナー・プログラム枠組みと案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(2/5)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of Seminar Program and Example</a:t>
            </a:r>
            <a:endParaRPr lang="ja-JP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9388" y="1241425"/>
            <a:ext cx="8713787" cy="51706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400" dirty="0"/>
              <a:t>☆全体概要☆ </a:t>
            </a:r>
            <a:r>
              <a:rPr lang="en-US" altLang="ja-JP" sz="1200" dirty="0"/>
              <a:t>General Discussion</a:t>
            </a:r>
          </a:p>
          <a:p>
            <a:pPr>
              <a:defRPr/>
            </a:pPr>
            <a:r>
              <a:rPr lang="en-US" altLang="ja-JP" sz="1400" dirty="0"/>
              <a:t>13:30-13:40	</a:t>
            </a:r>
            <a:r>
              <a:rPr lang="ja-JP" altLang="en-US" sz="1400" dirty="0"/>
              <a:t>主催者ご挨拶 </a:t>
            </a:r>
            <a:r>
              <a:rPr lang="en-US" altLang="ja-JP" sz="1200" dirty="0"/>
              <a:t>Greetings by Hosts</a:t>
            </a:r>
          </a:p>
          <a:p>
            <a:pPr>
              <a:defRPr/>
            </a:pPr>
            <a:r>
              <a:rPr lang="en-US" altLang="ja-JP" sz="1600" dirty="0"/>
              <a:t>			</a:t>
            </a:r>
            <a:r>
              <a:rPr lang="ja-JP" altLang="en-US" sz="1400" dirty="0"/>
              <a:t>在日ルーマニア大使館特命全権大使　ラドゥ・シェルバン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>
                <a:solidFill>
                  <a:prstClr val="black"/>
                </a:solidFill>
              </a:rPr>
              <a:t>		Dr. </a:t>
            </a:r>
            <a:r>
              <a:rPr lang="en-US" altLang="ja-JP" sz="1200" dirty="0" err="1">
                <a:solidFill>
                  <a:prstClr val="black"/>
                </a:solidFill>
              </a:rPr>
              <a:t>Radu</a:t>
            </a:r>
            <a:r>
              <a:rPr lang="en-US" altLang="ja-JP" sz="1200" dirty="0">
                <a:solidFill>
                  <a:prstClr val="black"/>
                </a:solidFill>
              </a:rPr>
              <a:t> </a:t>
            </a:r>
            <a:r>
              <a:rPr lang="en-US" altLang="ja-JP" sz="1200" dirty="0" err="1">
                <a:solidFill>
                  <a:prstClr val="black"/>
                </a:solidFill>
              </a:rPr>
              <a:t>Sherban</a:t>
            </a:r>
            <a:r>
              <a:rPr lang="en-US" altLang="ja-JP" sz="1200" dirty="0">
                <a:solidFill>
                  <a:prstClr val="black"/>
                </a:solidFill>
              </a:rPr>
              <a:t>, Romanian</a:t>
            </a:r>
            <a:r>
              <a:rPr lang="ja-JP" altLang="en-US" sz="1200" dirty="0">
                <a:solidFill>
                  <a:prstClr val="black"/>
                </a:solidFill>
              </a:rPr>
              <a:t>  </a:t>
            </a:r>
            <a:r>
              <a:rPr lang="en-US" altLang="ja-JP" sz="1200" dirty="0">
                <a:solidFill>
                  <a:prstClr val="black"/>
                </a:solidFill>
              </a:rPr>
              <a:t>Ambassador Extraordinary and Plenipotentiary to Japan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在日本ルーマニア商工会議所会頭 酒生 文弥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en-US" altLang="ja-JP" sz="1200" dirty="0"/>
              <a:t>Dr. Fumiya </a:t>
            </a:r>
            <a:r>
              <a:rPr lang="en-US" altLang="ja-JP" sz="1200" dirty="0" err="1"/>
              <a:t>Sakow</a:t>
            </a:r>
            <a:r>
              <a:rPr lang="en-US" altLang="ja-JP" sz="1200" dirty="0"/>
              <a:t>, President, </a:t>
            </a:r>
            <a:r>
              <a:rPr lang="en-US" altLang="ja-JP" sz="1200" dirty="0" err="1"/>
              <a:t>RoCCIJa</a:t>
            </a:r>
            <a:endParaRPr lang="en-US" altLang="ja-JP" sz="1200" dirty="0"/>
          </a:p>
          <a:p>
            <a:pPr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13:40-13:50	</a:t>
            </a:r>
            <a:r>
              <a:rPr lang="ja-JP" altLang="en-US" sz="1400" dirty="0"/>
              <a:t>来賓ご挨拶 </a:t>
            </a:r>
            <a:r>
              <a:rPr lang="en-US" altLang="ja-JP" sz="1200" dirty="0"/>
              <a:t>Greetings by Guests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駐日欧州連合代表部大使 ヴィオレル・イスティチョアイア・ブドゥラ様　</a:t>
            </a:r>
            <a:r>
              <a:rPr lang="en-US" altLang="ja-JP" sz="1400" dirty="0"/>
              <a:t>	</a:t>
            </a:r>
            <a:r>
              <a:rPr lang="en-US" altLang="ja-JP" sz="1200" dirty="0">
                <a:solidFill>
                  <a:prstClr val="black"/>
                </a:solidFill>
              </a:rPr>
              <a:t>		</a:t>
            </a:r>
            <a:r>
              <a:rPr lang="en-US" altLang="ja-JP" sz="1200" dirty="0"/>
              <a:t>Mr. </a:t>
            </a:r>
            <a:r>
              <a:rPr lang="en-US" altLang="ja-JP" sz="1200" dirty="0" err="1"/>
              <a:t>Viorel</a:t>
            </a:r>
            <a:r>
              <a:rPr lang="en-US" altLang="ja-JP" sz="1200" dirty="0"/>
              <a:t> </a:t>
            </a:r>
            <a:r>
              <a:rPr lang="en-US" altLang="ja-JP" sz="1200" dirty="0" err="1"/>
              <a:t>Isticioaia</a:t>
            </a:r>
            <a:r>
              <a:rPr lang="en-US" altLang="ja-JP" sz="1200" dirty="0"/>
              <a:t> </a:t>
            </a:r>
            <a:r>
              <a:rPr lang="en-US" altLang="ja-JP" sz="1200" dirty="0" err="1"/>
              <a:t>Budura</a:t>
            </a:r>
            <a:r>
              <a:rPr lang="en-US" altLang="ja-JP" sz="1200" dirty="0"/>
              <a:t>, Ambassador, Delegation of the </a:t>
            </a:r>
            <a:r>
              <a:rPr lang="en-US" altLang="ja-JP" sz="1200" dirty="0" err="1"/>
              <a:t>Europian</a:t>
            </a:r>
            <a:r>
              <a:rPr lang="en-US" altLang="ja-JP" sz="1200" dirty="0"/>
              <a:t> Union to Japan</a:t>
            </a:r>
          </a:p>
          <a:p>
            <a:pPr>
              <a:defRPr/>
            </a:pPr>
            <a:r>
              <a:rPr lang="en-US" altLang="ja-JP" sz="1200" dirty="0">
                <a:solidFill>
                  <a:prstClr val="black"/>
                </a:solidFill>
              </a:rPr>
              <a:t>			</a:t>
            </a:r>
            <a:r>
              <a:rPr lang="ja-JP" altLang="en-US" sz="1400" dirty="0">
                <a:solidFill>
                  <a:prstClr val="black"/>
                </a:solidFill>
              </a:rPr>
              <a:t>経済産業省副大臣 鈴木 淳司様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en-US" altLang="ja-JP" sz="1200" dirty="0"/>
              <a:t>Mr. </a:t>
            </a:r>
            <a:r>
              <a:rPr lang="en-US" altLang="ja-JP" sz="1200" dirty="0" err="1"/>
              <a:t>Junji</a:t>
            </a:r>
            <a:r>
              <a:rPr lang="en-US" altLang="ja-JP" sz="1200" dirty="0"/>
              <a:t> Suzuki, Vice Minister, Ministry of Economy, Trade and Industry</a:t>
            </a:r>
          </a:p>
          <a:p>
            <a:pPr>
              <a:defRPr/>
            </a:pPr>
            <a:r>
              <a:rPr lang="en-US" altLang="ja-JP" sz="1200" dirty="0"/>
              <a:t> </a:t>
            </a:r>
          </a:p>
          <a:p>
            <a:pPr>
              <a:defRPr/>
            </a:pPr>
            <a:r>
              <a:rPr lang="en-US" altLang="ja-JP" sz="1400" dirty="0"/>
              <a:t>13:50-14:00	</a:t>
            </a:r>
            <a:r>
              <a:rPr lang="ja-JP" altLang="en-US" sz="1400" dirty="0"/>
              <a:t>セミナー・ガイダンス　広報　</a:t>
            </a:r>
            <a:r>
              <a:rPr lang="en-US" altLang="ja-JP" sz="1200" dirty="0"/>
              <a:t>Seminar Guidance, PR</a:t>
            </a:r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ja-JP" altLang="en-US" sz="1400" dirty="0"/>
              <a:t>　　　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14:00-14:30	</a:t>
            </a:r>
            <a:r>
              <a:rPr lang="ja-JP" altLang="en-US" sz="1400" dirty="0"/>
              <a:t>「ルーマニア最新経済・投資状況」 </a:t>
            </a:r>
            <a:r>
              <a:rPr lang="en-US" altLang="ja-JP" sz="1200" dirty="0"/>
              <a:t>“Newest Economic &amp; Investment Condition of Romania”</a:t>
            </a:r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ja-JP" altLang="en-US" sz="1400" dirty="0"/>
              <a:t>在日ルーマニア大使館一等書記官　アレクサンドル・フザ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en-US" altLang="ja-JP" sz="1200" dirty="0"/>
              <a:t>Mr. </a:t>
            </a:r>
            <a:r>
              <a:rPr lang="en-US" altLang="ja-JP" sz="1200" dirty="0" err="1"/>
              <a:t>Alexandru</a:t>
            </a:r>
            <a:r>
              <a:rPr lang="en-US" altLang="ja-JP" sz="1200" dirty="0"/>
              <a:t> </a:t>
            </a:r>
            <a:r>
              <a:rPr lang="en-US" altLang="ja-JP" sz="1200" dirty="0" err="1"/>
              <a:t>Huza</a:t>
            </a:r>
            <a:r>
              <a:rPr lang="en-US" altLang="ja-JP" sz="1200" dirty="0"/>
              <a:t>, First Secretary, Romanian Embassy in Japan			</a:t>
            </a:r>
            <a:r>
              <a:rPr lang="ja-JP" altLang="en-US" sz="1200" dirty="0"/>
              <a:t>　</a:t>
            </a:r>
            <a:endParaRPr lang="en-US" altLang="ja-JP" sz="1200" dirty="0"/>
          </a:p>
          <a:p>
            <a:pPr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14:30-15:00	</a:t>
            </a:r>
            <a:r>
              <a:rPr lang="ja-JP" altLang="en-US" sz="1400" dirty="0"/>
              <a:t>「経済成長と汚職撲滅：</a:t>
            </a:r>
            <a:r>
              <a:rPr lang="en-US" altLang="ja-JP" sz="1400" dirty="0"/>
              <a:t>EU</a:t>
            </a:r>
            <a:r>
              <a:rPr lang="ja-JP" altLang="en-US" sz="1400" dirty="0"/>
              <a:t>の一員としてのルーマニア政治・経済動向」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“Economic Development &amp; Corruption Eradication: Economic and Political Trend of Romania as a Member of EU”</a:t>
            </a:r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ja-JP" altLang="en-US" sz="1400" dirty="0"/>
              <a:t>日本貿易振興機構</a:t>
            </a:r>
            <a:r>
              <a:rPr lang="en-US" altLang="ja-JP" sz="1400" dirty="0"/>
              <a:t>(JETRO)</a:t>
            </a:r>
          </a:p>
          <a:p>
            <a:pPr algn="ctr"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15:00-15:15			</a:t>
            </a:r>
            <a:r>
              <a:rPr lang="ja-JP" altLang="en-US" sz="1400" dirty="0"/>
              <a:t>☆休憩☆ </a:t>
            </a:r>
            <a:r>
              <a:rPr lang="en-US" altLang="ja-JP" sz="1200" dirty="0"/>
              <a:t>Break</a:t>
            </a:r>
          </a:p>
        </p:txBody>
      </p:sp>
      <p:sp>
        <p:nvSpPr>
          <p:cNvPr id="20487" name="テキスト ボックス 6"/>
          <p:cNvSpPr txBox="1">
            <a:spLocks noChangeArrowheads="1"/>
          </p:cNvSpPr>
          <p:nvPr/>
        </p:nvSpPr>
        <p:spPr bwMode="auto">
          <a:xfrm>
            <a:off x="179388" y="666750"/>
            <a:ext cx="7848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600" dirty="0">
                <a:latin typeface="Arial" panose="020B0604020202020204" pitchFamily="34" charset="0"/>
              </a:rPr>
              <a:t>全体テーマ例：日本企業にとって最適なグローバル化実験場；ルーマニア</a:t>
            </a:r>
            <a:endParaRPr lang="en-US" altLang="ja-JP" sz="16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400" dirty="0">
                <a:latin typeface="Arial" panose="020B0604020202020204" pitchFamily="34" charset="0"/>
              </a:rPr>
              <a:t>Ex. of Seminar Theme “Romania; The best space to realize globalization for Japanese firms” </a:t>
            </a:r>
            <a:endParaRPr lang="ja-JP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22532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11D54E-8C30-4C11-AF48-FEA0F0B9670C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sp>
        <p:nvSpPr>
          <p:cNvPr id="22533" name="テキスト ボックス 4"/>
          <p:cNvSpPr txBox="1">
            <a:spLocks noChangeArrowheads="1"/>
          </p:cNvSpPr>
          <p:nvPr/>
        </p:nvSpPr>
        <p:spPr bwMode="auto">
          <a:xfrm>
            <a:off x="0" y="0"/>
            <a:ext cx="582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セミナー・プログラム枠組みと案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(3/5)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of Seminar Program and Example</a:t>
            </a:r>
            <a:endParaRPr lang="ja-JP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9512" y="908720"/>
            <a:ext cx="8713787" cy="41857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400" dirty="0"/>
              <a:t>☆ブカレスト都市開発☆ </a:t>
            </a:r>
            <a:r>
              <a:rPr lang="en-US" altLang="ja-JP" sz="1200" dirty="0"/>
              <a:t>Urban Development of Bucharest</a:t>
            </a:r>
          </a:p>
          <a:p>
            <a:pPr algn="ctr">
              <a:defRPr/>
            </a:pPr>
            <a:r>
              <a:rPr lang="en-US" altLang="ja-JP" sz="1200" dirty="0"/>
              <a:t>  </a:t>
            </a:r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15:15-15:45	</a:t>
            </a:r>
            <a:r>
              <a:rPr lang="ja-JP" altLang="en-US" sz="1400" dirty="0"/>
              <a:t>「今後のブカレスト都市開発の方向性と日本企業貢献の可能性」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“Direction of Bucharest Urban Development and Great Chance for Japanese Firms to Branch out”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在ルーマニア日本商工会議所副会頭 高木 保之様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	Mr. </a:t>
            </a:r>
            <a:r>
              <a:rPr lang="en-US" altLang="ja-JP" sz="1200" dirty="0" err="1"/>
              <a:t>Yasuyuki</a:t>
            </a:r>
            <a:r>
              <a:rPr lang="en-US" altLang="ja-JP" sz="1200" dirty="0"/>
              <a:t> Takagi, Vice President, CCIRJ</a:t>
            </a:r>
          </a:p>
          <a:p>
            <a:pPr>
              <a:defRPr/>
            </a:pPr>
            <a:r>
              <a:rPr lang="en-US" altLang="ja-JP" sz="1200" dirty="0"/>
              <a:t> </a:t>
            </a:r>
          </a:p>
          <a:p>
            <a:pPr>
              <a:defRPr/>
            </a:pPr>
            <a:r>
              <a:rPr lang="en-US" altLang="ja-JP" sz="1400" dirty="0"/>
              <a:t>15:45-16:15</a:t>
            </a:r>
            <a:r>
              <a:rPr lang="en-US" altLang="ja-JP" sz="1600" dirty="0"/>
              <a:t>	</a:t>
            </a:r>
            <a:r>
              <a:rPr lang="ja-JP" altLang="en-US" sz="1400" dirty="0"/>
              <a:t>「日本最後の</a:t>
            </a:r>
            <a:r>
              <a:rPr lang="en-US" altLang="ja-JP" sz="1400" dirty="0"/>
              <a:t>ODA</a:t>
            </a:r>
            <a:r>
              <a:rPr lang="ja-JP" altLang="en-US" sz="1400" dirty="0"/>
              <a:t>：ブカレスト都心・国際空港間地下鉄建設：</a:t>
            </a:r>
            <a:r>
              <a:rPr lang="en-US" altLang="ja-JP" sz="1400" dirty="0"/>
              <a:t>M6</a:t>
            </a:r>
            <a:r>
              <a:rPr lang="ja-JP" altLang="en-US" sz="1400" dirty="0"/>
              <a:t>プロジェクト」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“Japan’s Last ODA: M6: Metro Construction Project between International Air Port and Center of Bucharest”  </a:t>
            </a:r>
          </a:p>
          <a:p>
            <a:pPr>
              <a:defRPr/>
            </a:pPr>
            <a:r>
              <a:rPr lang="en-US" altLang="ja-JP" sz="1600" dirty="0"/>
              <a:t>			</a:t>
            </a:r>
            <a:r>
              <a:rPr lang="ja-JP" altLang="en-US" sz="1400" dirty="0"/>
              <a:t>株式会社パデコ　</a:t>
            </a:r>
            <a:r>
              <a:rPr lang="en-US" altLang="ja-JP" sz="1400" dirty="0"/>
              <a:t>M6</a:t>
            </a:r>
            <a:r>
              <a:rPr lang="ja-JP" altLang="en-US" sz="1400" dirty="0"/>
              <a:t>プロジェクト・ディレクター　芳川 久洋様</a:t>
            </a:r>
            <a:endParaRPr lang="en-US" altLang="ja-JP" sz="1400" dirty="0"/>
          </a:p>
          <a:p>
            <a:pPr>
              <a:defRPr/>
            </a:pPr>
            <a:r>
              <a:rPr lang="en-US" altLang="ja-JP" sz="1600" dirty="0"/>
              <a:t>			</a:t>
            </a:r>
            <a:r>
              <a:rPr lang="en-US" altLang="ja-JP" sz="1200" dirty="0"/>
              <a:t>Mr. Hisayoshi Yoshikawa, M6 Project Director, PADECO</a:t>
            </a:r>
          </a:p>
          <a:p>
            <a:pPr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16:15-16:45	</a:t>
            </a:r>
            <a:r>
              <a:rPr lang="ja-JP" altLang="en-US" sz="1400" dirty="0"/>
              <a:t>「ブカレスト市・立体駐車場設置計画</a:t>
            </a:r>
            <a:r>
              <a:rPr lang="ja-JP" altLang="en-US" sz="1200" dirty="0"/>
              <a:t>」 </a:t>
            </a:r>
            <a:endParaRPr lang="en-US" altLang="ja-JP" sz="1200" dirty="0"/>
          </a:p>
          <a:p>
            <a:pPr>
              <a:defRPr/>
            </a:pPr>
            <a:r>
              <a:rPr lang="en-US" altLang="ja-JP" sz="1200" dirty="0"/>
              <a:t>		“Building Plan of Multistory Parking Garage by Bucharest City”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在日本ルーマニア商工会議所会頭 酒生 文弥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	Dr. Fumiya </a:t>
            </a:r>
            <a:r>
              <a:rPr lang="en-US" altLang="ja-JP" sz="1200" dirty="0" err="1"/>
              <a:t>Sakow</a:t>
            </a:r>
            <a:r>
              <a:rPr lang="en-US" altLang="ja-JP" sz="1200" dirty="0"/>
              <a:t>, President, </a:t>
            </a:r>
            <a:r>
              <a:rPr lang="en-US" altLang="ja-JP" sz="1200" dirty="0" err="1"/>
              <a:t>RoCCIJa</a:t>
            </a:r>
            <a:endParaRPr lang="en-US" altLang="ja-JP" sz="1200" dirty="0"/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16:45-17:00</a:t>
            </a:r>
            <a:r>
              <a:rPr lang="en-US" altLang="ja-JP" sz="1200" dirty="0"/>
              <a:t>			</a:t>
            </a:r>
            <a:r>
              <a:rPr lang="ja-JP" altLang="en-US" sz="1400" dirty="0"/>
              <a:t>☆休憩☆ </a:t>
            </a:r>
            <a:r>
              <a:rPr lang="en-US" altLang="ja-JP" sz="1100" dirty="0"/>
              <a:t>Break</a:t>
            </a:r>
          </a:p>
          <a:p>
            <a:pPr>
              <a:defRPr/>
            </a:pPr>
            <a:endParaRPr lang="en-US" altLang="ja-JP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22532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11D54E-8C30-4C11-AF48-FEA0F0B9670C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sp>
        <p:nvSpPr>
          <p:cNvPr id="22533" name="テキスト ボックス 4"/>
          <p:cNvSpPr txBox="1">
            <a:spLocks noChangeArrowheads="1"/>
          </p:cNvSpPr>
          <p:nvPr/>
        </p:nvSpPr>
        <p:spPr bwMode="auto">
          <a:xfrm>
            <a:off x="0" y="0"/>
            <a:ext cx="582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セミナー・プログラム枠組みと案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(4/5)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of Seminar Program and Example</a:t>
            </a:r>
            <a:endParaRPr lang="ja-JP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9388" y="650875"/>
            <a:ext cx="8713787" cy="6155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400" dirty="0"/>
              <a:t>☆ルーマニア関連企業：</a:t>
            </a:r>
            <a:endParaRPr lang="en-US" altLang="ja-JP" sz="1400" dirty="0"/>
          </a:p>
          <a:p>
            <a:pPr algn="ctr">
              <a:defRPr/>
            </a:pPr>
            <a:r>
              <a:rPr lang="ja-JP" altLang="en-US" sz="1400" dirty="0"/>
              <a:t>例：トランシルバニア・クルージュ企業ご紹介☆ </a:t>
            </a:r>
            <a:endParaRPr lang="en-US" altLang="ja-JP" sz="1400" dirty="0"/>
          </a:p>
          <a:p>
            <a:pPr algn="ctr">
              <a:defRPr/>
            </a:pPr>
            <a:r>
              <a:rPr lang="en-US" altLang="ja-JP" sz="1200" dirty="0"/>
              <a:t>Introduction of Firms Romania Ex. Firms of  </a:t>
            </a:r>
            <a:r>
              <a:rPr lang="en-US" altLang="ja-JP" sz="1200" dirty="0" err="1"/>
              <a:t>Cluj</a:t>
            </a:r>
            <a:r>
              <a:rPr lang="en-US" altLang="ja-JP" sz="1200" dirty="0"/>
              <a:t> County, Transylvania </a:t>
            </a:r>
          </a:p>
          <a:p>
            <a:pPr algn="ctr">
              <a:defRPr/>
            </a:pPr>
            <a:r>
              <a:rPr lang="en-US" altLang="ja-JP" sz="1200" dirty="0"/>
              <a:t>  </a:t>
            </a:r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17:00-17:30	</a:t>
            </a:r>
            <a:r>
              <a:rPr lang="ja-JP" altLang="en-US" sz="1400" dirty="0"/>
              <a:t>例</a:t>
            </a:r>
            <a:r>
              <a:rPr lang="en-US" altLang="ja-JP" sz="1400" dirty="0"/>
              <a:t>:</a:t>
            </a:r>
            <a:r>
              <a:rPr lang="ja-JP" altLang="en-US" sz="1400" dirty="0"/>
              <a:t>「伝統と先端：トランシルバニア・クルージュの文化と産業ご紹介」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Ex. “Tradition &amp; Innovation: Introduction of Culture and Industry of </a:t>
            </a:r>
            <a:r>
              <a:rPr lang="en-US" altLang="ja-JP" sz="1200" dirty="0" err="1"/>
              <a:t>Ckuj</a:t>
            </a:r>
            <a:r>
              <a:rPr lang="en-US" altLang="ja-JP" sz="1200" dirty="0"/>
              <a:t> County, Transylvania”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クルージュ郡商工会議所会頭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	President, the Chamber of Commerce and Industry </a:t>
            </a:r>
            <a:r>
              <a:rPr lang="en-US" altLang="ja-JP" sz="1200" dirty="0" err="1"/>
              <a:t>Cluj</a:t>
            </a:r>
            <a:endParaRPr lang="en-US" altLang="ja-JP" sz="1200" dirty="0"/>
          </a:p>
          <a:p>
            <a:pPr>
              <a:defRPr/>
            </a:pPr>
            <a:r>
              <a:rPr lang="en-US" altLang="ja-JP" sz="1200" dirty="0"/>
              <a:t> </a:t>
            </a:r>
          </a:p>
          <a:p>
            <a:pPr>
              <a:defRPr/>
            </a:pPr>
            <a:r>
              <a:rPr lang="en-US" altLang="ja-JP" sz="1400" dirty="0"/>
              <a:t>17:30-18:15</a:t>
            </a:r>
            <a:r>
              <a:rPr lang="en-US" altLang="ja-JP" sz="1600" dirty="0"/>
              <a:t>	</a:t>
            </a:r>
            <a:r>
              <a:rPr lang="ja-JP" altLang="en-US" sz="1400" dirty="0"/>
              <a:t>例：「クージュ企業</a:t>
            </a:r>
            <a:r>
              <a:rPr lang="en-US" altLang="ja-JP" sz="1400" dirty="0"/>
              <a:t>5</a:t>
            </a:r>
            <a:r>
              <a:rPr lang="ja-JP" altLang="en-US" sz="1400" dirty="0"/>
              <a:t>社のビジネス・デモンストレーション」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Ex. Demonstration by </a:t>
            </a:r>
          </a:p>
          <a:p>
            <a:pPr>
              <a:defRPr/>
            </a:pPr>
            <a:r>
              <a:rPr lang="en-US" altLang="ja-JP" sz="1200" dirty="0"/>
              <a:t>			CARBOCHIM SA, </a:t>
            </a:r>
          </a:p>
          <a:p>
            <a:pPr>
              <a:defRPr/>
            </a:pPr>
            <a:r>
              <a:rPr lang="en-US" altLang="ja-JP" sz="1200" dirty="0"/>
              <a:t>			MENDOLA PRO SRL, </a:t>
            </a:r>
          </a:p>
          <a:p>
            <a:pPr>
              <a:defRPr/>
            </a:pPr>
            <a:r>
              <a:rPr lang="en-US" altLang="ja-JP" sz="1200" dirty="0"/>
              <a:t>			DECO CENTER SRL, </a:t>
            </a:r>
          </a:p>
          <a:p>
            <a:pPr>
              <a:defRPr/>
            </a:pPr>
            <a:r>
              <a:rPr lang="en-US" altLang="ja-JP" sz="1200" dirty="0"/>
              <a:t>			DARARA SERVICES SRL and </a:t>
            </a:r>
          </a:p>
          <a:p>
            <a:pPr>
              <a:defRPr/>
            </a:pPr>
            <a:r>
              <a:rPr lang="en-US" altLang="ja-JP" sz="1200" dirty="0"/>
              <a:t>			DENI IMPORT EXPORT SRL  </a:t>
            </a:r>
          </a:p>
          <a:p>
            <a:pPr>
              <a:defRPr/>
            </a:pPr>
            <a:r>
              <a:rPr lang="en-US" altLang="ja-JP" sz="1600" dirty="0"/>
              <a:t>			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18:15-18:30	</a:t>
            </a:r>
            <a:r>
              <a:rPr lang="ja-JP" altLang="en-US" sz="1400" dirty="0"/>
              <a:t>「ルーマニア企業にとっての日本企業とのお付き合いの方法」 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“How Romanian firms can make a good friendship with Japanese firms?”</a:t>
            </a:r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ja-JP" altLang="en-US" sz="1400" dirty="0"/>
              <a:t>早稲田大学講師・在日本ルーマニア商工会議所常務理事 アドレアナ・ストイカ</a:t>
            </a:r>
            <a:endParaRPr lang="en-US" altLang="ja-JP" sz="1400" dirty="0"/>
          </a:p>
          <a:p>
            <a:pPr>
              <a:defRPr/>
            </a:pPr>
            <a:r>
              <a:rPr lang="en-US" altLang="ja-JP" sz="1200" dirty="0"/>
              <a:t>		Ms. Adriana Elena </a:t>
            </a:r>
            <a:r>
              <a:rPr lang="en-US" altLang="ja-JP" sz="1200" dirty="0" err="1"/>
              <a:t>Stoica</a:t>
            </a:r>
            <a:r>
              <a:rPr lang="en-US" altLang="ja-JP" sz="1200" dirty="0"/>
              <a:t> , Lecturer, </a:t>
            </a:r>
            <a:r>
              <a:rPr lang="en-US" altLang="ja-JP" sz="1200" dirty="0" err="1"/>
              <a:t>Waseda</a:t>
            </a:r>
            <a:r>
              <a:rPr lang="en-US" altLang="ja-JP" sz="1200" dirty="0"/>
              <a:t> Univ. and Executive Director, </a:t>
            </a:r>
            <a:r>
              <a:rPr lang="en-US" altLang="ja-JP" sz="1200" dirty="0" err="1"/>
              <a:t>RoCCIJa</a:t>
            </a:r>
            <a:endParaRPr lang="en-US" altLang="ja-JP" sz="1200" dirty="0"/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18:30-18:45 	</a:t>
            </a:r>
            <a:r>
              <a:rPr lang="ja-JP" altLang="en-US" sz="1400" dirty="0"/>
              <a:t>「市場開拓とパートナー探しの合理的手順について」 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en-US" altLang="ja-JP" sz="1200" dirty="0"/>
              <a:t>“Method of Feasibility Study of New Market Development and Finding New Partners ”</a:t>
            </a:r>
          </a:p>
          <a:p>
            <a:pPr>
              <a:defRPr/>
            </a:pPr>
            <a:r>
              <a:rPr lang="en-US" altLang="ja-JP" sz="1400" dirty="0"/>
              <a:t>	</a:t>
            </a:r>
            <a:r>
              <a:rPr lang="ja-JP" altLang="en-US" sz="1400" dirty="0"/>
              <a:t>合同会社イノベーション戦略実践機構代表社員・</a:t>
            </a:r>
            <a:r>
              <a:rPr lang="en-US" altLang="ja-JP" sz="1400" dirty="0"/>
              <a:t>	</a:t>
            </a:r>
            <a:r>
              <a:rPr lang="ja-JP" altLang="en-US" sz="1400" dirty="0"/>
              <a:t>在日本ルーマニア商工会議所事務局長 末岡 武彦</a:t>
            </a: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		</a:t>
            </a:r>
            <a:r>
              <a:rPr lang="en-US" altLang="ja-JP" sz="1200" dirty="0"/>
              <a:t>Mr. </a:t>
            </a:r>
            <a:r>
              <a:rPr lang="en-US" altLang="ja-JP" sz="1200" dirty="0" err="1"/>
              <a:t>Takehiko</a:t>
            </a:r>
            <a:r>
              <a:rPr lang="en-US" altLang="ja-JP" sz="1200" dirty="0"/>
              <a:t> </a:t>
            </a:r>
            <a:r>
              <a:rPr lang="en-US" altLang="ja-JP" sz="1200" dirty="0" err="1"/>
              <a:t>Sueoka</a:t>
            </a:r>
            <a:r>
              <a:rPr lang="en-US" altLang="ja-JP" sz="1200" dirty="0"/>
              <a:t>, CEO, ISPO LLC and Secretary General, </a:t>
            </a:r>
            <a:r>
              <a:rPr lang="en-US" altLang="ja-JP" sz="1200" dirty="0" err="1"/>
              <a:t>RoCCIJa</a:t>
            </a:r>
            <a:r>
              <a:rPr lang="en-US" altLang="ja-JP" sz="1200" dirty="0"/>
              <a:t> </a:t>
            </a:r>
          </a:p>
          <a:p>
            <a:pPr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18:45-19:00	</a:t>
            </a:r>
            <a:r>
              <a:rPr lang="ja-JP" altLang="en-US" sz="1400" dirty="0"/>
              <a:t>アンケート回収・広報 </a:t>
            </a:r>
            <a:r>
              <a:rPr lang="en-US" altLang="ja-JP" sz="1200" dirty="0"/>
              <a:t>Questionnaire Collection, PR</a:t>
            </a:r>
            <a:r>
              <a:rPr lang="ja-JP" altLang="en-US" sz="1200" dirty="0"/>
              <a:t> </a:t>
            </a:r>
            <a:endParaRPr lang="en-US" altLang="ja-JP" sz="1200" dirty="0"/>
          </a:p>
          <a:p>
            <a:pPr algn="ctr">
              <a:defRPr/>
            </a:pP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424620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2016/4/24</a:t>
            </a:r>
            <a:endParaRPr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 © 2012-  ISPO All rights reserved.</a:t>
            </a:r>
            <a:endParaRPr lang="ja-JP" altLang="en-US"/>
          </a:p>
        </p:txBody>
      </p:sp>
      <p:sp>
        <p:nvSpPr>
          <p:cNvPr id="22532" name="スライド番号プレースホルダー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11D54E-8C30-4C11-AF48-FEA0F0B9670C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sp>
        <p:nvSpPr>
          <p:cNvPr id="22533" name="テキスト ボックス 4"/>
          <p:cNvSpPr txBox="1">
            <a:spLocks noChangeArrowheads="1"/>
          </p:cNvSpPr>
          <p:nvPr/>
        </p:nvSpPr>
        <p:spPr bwMode="auto">
          <a:xfrm>
            <a:off x="80029" y="0"/>
            <a:ext cx="582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セミナー・プログラム枠組みと案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(5/5)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of Seminar Program and Example</a:t>
            </a:r>
            <a:endParaRPr lang="ja-JP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1520" y="665399"/>
            <a:ext cx="8713787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400" dirty="0"/>
              <a:t>☆懇親会☆ </a:t>
            </a:r>
            <a:r>
              <a:rPr lang="en-US" altLang="ja-JP" sz="1200" dirty="0"/>
              <a:t> Business Party</a:t>
            </a:r>
          </a:p>
          <a:p>
            <a:pPr>
              <a:defRPr/>
            </a:pPr>
            <a:endParaRPr lang="en-US" altLang="ja-JP" sz="1400" dirty="0"/>
          </a:p>
          <a:p>
            <a:pPr>
              <a:defRPr/>
            </a:pPr>
            <a:r>
              <a:rPr lang="en-US" altLang="ja-JP" sz="1400" dirty="0"/>
              <a:t>19:00-19:10		</a:t>
            </a:r>
            <a:r>
              <a:rPr lang="ja-JP" altLang="en-US" sz="1400" dirty="0"/>
              <a:t>「乾杯の音頭」 </a:t>
            </a:r>
            <a:r>
              <a:rPr lang="en-US" altLang="ja-JP" sz="1200" dirty="0"/>
              <a:t>Toast</a:t>
            </a:r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日本商工会議所 </a:t>
            </a:r>
            <a:r>
              <a:rPr lang="en-US" altLang="ja-JP" sz="1200" dirty="0"/>
              <a:t>JCCI</a:t>
            </a:r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20:30-20:35		</a:t>
            </a:r>
            <a:r>
              <a:rPr lang="ja-JP" altLang="en-US" sz="1400" dirty="0"/>
              <a:t>「中締め」 </a:t>
            </a:r>
            <a:r>
              <a:rPr lang="en-US" altLang="ja-JP" sz="1200" dirty="0"/>
              <a:t>Farewell</a:t>
            </a:r>
            <a:r>
              <a:rPr lang="ja-JP" altLang="en-US" sz="1200" dirty="0"/>
              <a:t>　</a:t>
            </a:r>
            <a:endParaRPr lang="en-US" altLang="ja-JP" sz="1200" dirty="0"/>
          </a:p>
          <a:p>
            <a:pPr>
              <a:defRPr/>
            </a:pPr>
            <a:r>
              <a:rPr lang="en-US" altLang="ja-JP" sz="1400" dirty="0"/>
              <a:t>			</a:t>
            </a:r>
            <a:r>
              <a:rPr lang="ja-JP" altLang="en-US" sz="1400" dirty="0"/>
              <a:t>在日本ルーマニア商工会議所副会頭 ジョージ・ルサネスク                    </a:t>
            </a:r>
            <a:r>
              <a:rPr lang="en-US" altLang="ja-JP" sz="1400" dirty="0"/>
              <a:t>				</a:t>
            </a:r>
            <a:r>
              <a:rPr lang="en-US" altLang="ja-JP" sz="1200" dirty="0"/>
              <a:t>George </a:t>
            </a:r>
            <a:r>
              <a:rPr lang="en-US" altLang="ja-JP" sz="1200" dirty="0" err="1"/>
              <a:t>Rusanescu</a:t>
            </a:r>
            <a:r>
              <a:rPr lang="en-US" altLang="ja-JP" sz="1200" dirty="0"/>
              <a:t>, Vice President, </a:t>
            </a:r>
            <a:r>
              <a:rPr lang="en-US" altLang="ja-JP" sz="1200" dirty="0" err="1"/>
              <a:t>RoCCIJa</a:t>
            </a:r>
            <a:endParaRPr lang="en-US" altLang="ja-JP" sz="1200" dirty="0"/>
          </a:p>
          <a:p>
            <a:pPr>
              <a:defRPr/>
            </a:pPr>
            <a:endParaRPr lang="en-US" altLang="ja-JP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207" y="3088246"/>
            <a:ext cx="3847562" cy="340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107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kumimoji="1" sz="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19647</TotalTime>
  <Words>345</Words>
  <Application>Microsoft Office PowerPoint</Application>
  <PresentationFormat>画面に合わせる (4:3)</PresentationFormat>
  <Paragraphs>166</Paragraphs>
  <Slides>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tsueoka</dc:creator>
  <cp:lastModifiedBy>末岡武彦</cp:lastModifiedBy>
  <cp:revision>1702</cp:revision>
  <cp:lastPrinted>2016-03-16T02:31:51Z</cp:lastPrinted>
  <dcterms:created xsi:type="dcterms:W3CDTF">2008-08-26T15:28:22Z</dcterms:created>
  <dcterms:modified xsi:type="dcterms:W3CDTF">2016-06-06T07:48:36Z</dcterms:modified>
</cp:coreProperties>
</file>